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" charset="1" panose="00000500000000000000"/>
      <p:regular r:id="rId15"/>
    </p:embeddedFont>
    <p:embeddedFont>
      <p:font typeface="Mont Italics" charset="1" panose="00000500000000000000"/>
      <p:regular r:id="rId16"/>
    </p:embeddedFont>
    <p:embeddedFont>
      <p:font typeface="Mont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7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jpe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151088" y="6547583"/>
            <a:ext cx="2889670" cy="5421435"/>
            <a:chOff x="0" y="0"/>
            <a:chExt cx="761065" cy="1427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1065" cy="1427868"/>
            </a:xfrm>
            <a:custGeom>
              <a:avLst/>
              <a:gdLst/>
              <a:ahLst/>
              <a:cxnLst/>
              <a:rect r="r" b="b" t="t" l="l"/>
              <a:pathLst>
                <a:path h="1427868" w="761065">
                  <a:moveTo>
                    <a:pt x="136638" y="0"/>
                  </a:moveTo>
                  <a:lnTo>
                    <a:pt x="624428" y="0"/>
                  </a:lnTo>
                  <a:cubicBezTo>
                    <a:pt x="660666" y="0"/>
                    <a:pt x="695421" y="14396"/>
                    <a:pt x="721045" y="40020"/>
                  </a:cubicBezTo>
                  <a:cubicBezTo>
                    <a:pt x="746670" y="65645"/>
                    <a:pt x="761065" y="100399"/>
                    <a:pt x="761065" y="136638"/>
                  </a:cubicBezTo>
                  <a:lnTo>
                    <a:pt x="761065" y="1291230"/>
                  </a:lnTo>
                  <a:cubicBezTo>
                    <a:pt x="761065" y="1327468"/>
                    <a:pt x="746670" y="1362223"/>
                    <a:pt x="721045" y="1387847"/>
                  </a:cubicBezTo>
                  <a:cubicBezTo>
                    <a:pt x="695421" y="1413472"/>
                    <a:pt x="660666" y="1427868"/>
                    <a:pt x="624428" y="1427868"/>
                  </a:cubicBezTo>
                  <a:lnTo>
                    <a:pt x="136638" y="1427868"/>
                  </a:lnTo>
                  <a:cubicBezTo>
                    <a:pt x="100399" y="1427868"/>
                    <a:pt x="65645" y="1413472"/>
                    <a:pt x="40020" y="1387847"/>
                  </a:cubicBezTo>
                  <a:cubicBezTo>
                    <a:pt x="14396" y="1362223"/>
                    <a:pt x="0" y="1327468"/>
                    <a:pt x="0" y="1291230"/>
                  </a:cubicBezTo>
                  <a:lnTo>
                    <a:pt x="0" y="136638"/>
                  </a:lnTo>
                  <a:cubicBezTo>
                    <a:pt x="0" y="100399"/>
                    <a:pt x="14396" y="65645"/>
                    <a:pt x="40020" y="40020"/>
                  </a:cubicBezTo>
                  <a:cubicBezTo>
                    <a:pt x="65645" y="14396"/>
                    <a:pt x="100399" y="0"/>
                    <a:pt x="1366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38715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61065" cy="15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3211360" y="6544166"/>
            <a:ext cx="4390735" cy="713494"/>
          </a:xfrm>
          <a:custGeom>
            <a:avLst/>
            <a:gdLst/>
            <a:ahLst/>
            <a:cxnLst/>
            <a:rect r="r" b="b" t="t" l="l"/>
            <a:pathLst>
              <a:path h="713494" w="4390735">
                <a:moveTo>
                  <a:pt x="0" y="0"/>
                </a:moveTo>
                <a:lnTo>
                  <a:pt x="4390735" y="0"/>
                </a:lnTo>
                <a:lnTo>
                  <a:pt x="4390735" y="713494"/>
                </a:lnTo>
                <a:lnTo>
                  <a:pt x="0" y="71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3674" y="-522299"/>
            <a:ext cx="7158953" cy="7832516"/>
          </a:xfrm>
          <a:custGeom>
            <a:avLst/>
            <a:gdLst/>
            <a:ahLst/>
            <a:cxnLst/>
            <a:rect r="r" b="b" t="t" l="l"/>
            <a:pathLst>
              <a:path h="7832516" w="7158953">
                <a:moveTo>
                  <a:pt x="0" y="0"/>
                </a:moveTo>
                <a:lnTo>
                  <a:pt x="7158953" y="0"/>
                </a:lnTo>
                <a:lnTo>
                  <a:pt x="7158953" y="7832516"/>
                </a:lnTo>
                <a:lnTo>
                  <a:pt x="0" y="78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980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7700451" y="3257241"/>
            <a:ext cx="3351070" cy="1767689"/>
          </a:xfrm>
          <a:custGeom>
            <a:avLst/>
            <a:gdLst/>
            <a:ahLst/>
            <a:cxnLst/>
            <a:rect r="r" b="b" t="t" l="l"/>
            <a:pathLst>
              <a:path h="1767689" w="3351070">
                <a:moveTo>
                  <a:pt x="3351070" y="0"/>
                </a:moveTo>
                <a:lnTo>
                  <a:pt x="0" y="0"/>
                </a:lnTo>
                <a:lnTo>
                  <a:pt x="0" y="1767689"/>
                </a:lnTo>
                <a:lnTo>
                  <a:pt x="3351070" y="1767689"/>
                </a:lnTo>
                <a:lnTo>
                  <a:pt x="335107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06127" y="8378310"/>
            <a:ext cx="2531175" cy="1335195"/>
          </a:xfrm>
          <a:custGeom>
            <a:avLst/>
            <a:gdLst/>
            <a:ahLst/>
            <a:cxnLst/>
            <a:rect r="r" b="b" t="t" l="l"/>
            <a:pathLst>
              <a:path h="1335195" w="2531175">
                <a:moveTo>
                  <a:pt x="0" y="0"/>
                </a:moveTo>
                <a:lnTo>
                  <a:pt x="2531175" y="0"/>
                </a:lnTo>
                <a:lnTo>
                  <a:pt x="2531175" y="1335195"/>
                </a:lnTo>
                <a:lnTo>
                  <a:pt x="0" y="1335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8839905" y="6547583"/>
            <a:ext cx="2889670" cy="5421435"/>
            <a:chOff x="0" y="0"/>
            <a:chExt cx="761065" cy="14278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1065" cy="1427868"/>
            </a:xfrm>
            <a:custGeom>
              <a:avLst/>
              <a:gdLst/>
              <a:ahLst/>
              <a:cxnLst/>
              <a:rect r="r" b="b" t="t" l="l"/>
              <a:pathLst>
                <a:path h="1427868" w="761065">
                  <a:moveTo>
                    <a:pt x="136638" y="0"/>
                  </a:moveTo>
                  <a:lnTo>
                    <a:pt x="624428" y="0"/>
                  </a:lnTo>
                  <a:cubicBezTo>
                    <a:pt x="660666" y="0"/>
                    <a:pt x="695421" y="14396"/>
                    <a:pt x="721045" y="40020"/>
                  </a:cubicBezTo>
                  <a:cubicBezTo>
                    <a:pt x="746670" y="65645"/>
                    <a:pt x="761065" y="100399"/>
                    <a:pt x="761065" y="136638"/>
                  </a:cubicBezTo>
                  <a:lnTo>
                    <a:pt x="761065" y="1291230"/>
                  </a:lnTo>
                  <a:cubicBezTo>
                    <a:pt x="761065" y="1327468"/>
                    <a:pt x="746670" y="1362223"/>
                    <a:pt x="721045" y="1387847"/>
                  </a:cubicBezTo>
                  <a:cubicBezTo>
                    <a:pt x="695421" y="1413472"/>
                    <a:pt x="660666" y="1427868"/>
                    <a:pt x="624428" y="1427868"/>
                  </a:cubicBezTo>
                  <a:lnTo>
                    <a:pt x="136638" y="1427868"/>
                  </a:lnTo>
                  <a:cubicBezTo>
                    <a:pt x="100399" y="1427868"/>
                    <a:pt x="65645" y="1413472"/>
                    <a:pt x="40020" y="1387847"/>
                  </a:cubicBezTo>
                  <a:cubicBezTo>
                    <a:pt x="14396" y="1362223"/>
                    <a:pt x="0" y="1327468"/>
                    <a:pt x="0" y="1291230"/>
                  </a:cubicBezTo>
                  <a:lnTo>
                    <a:pt x="0" y="136638"/>
                  </a:lnTo>
                  <a:cubicBezTo>
                    <a:pt x="0" y="100399"/>
                    <a:pt x="14396" y="65645"/>
                    <a:pt x="40020" y="40020"/>
                  </a:cubicBezTo>
                  <a:cubicBezTo>
                    <a:pt x="65645" y="14396"/>
                    <a:pt x="100399" y="0"/>
                    <a:pt x="1366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38715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761065" cy="15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6202319" y="6486544"/>
            <a:ext cx="4141513" cy="672996"/>
          </a:xfrm>
          <a:custGeom>
            <a:avLst/>
            <a:gdLst/>
            <a:ahLst/>
            <a:cxnLst/>
            <a:rect r="r" b="b" t="t" l="l"/>
            <a:pathLst>
              <a:path h="672996" w="4141513">
                <a:moveTo>
                  <a:pt x="0" y="0"/>
                </a:moveTo>
                <a:lnTo>
                  <a:pt x="4141514" y="0"/>
                </a:lnTo>
                <a:lnTo>
                  <a:pt x="4141514" y="672996"/>
                </a:lnTo>
                <a:lnTo>
                  <a:pt x="0" y="67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18834" y="4141085"/>
            <a:ext cx="3731811" cy="4955195"/>
            <a:chOff x="0" y="0"/>
            <a:chExt cx="612129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129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29">
                  <a:moveTo>
                    <a:pt x="207457" y="0"/>
                  </a:moveTo>
                  <a:lnTo>
                    <a:pt x="404671" y="0"/>
                  </a:lnTo>
                  <a:cubicBezTo>
                    <a:pt x="519247" y="0"/>
                    <a:pt x="612129" y="92882"/>
                    <a:pt x="612129" y="207457"/>
                  </a:cubicBezTo>
                  <a:lnTo>
                    <a:pt x="612129" y="605343"/>
                  </a:lnTo>
                  <a:cubicBezTo>
                    <a:pt x="612129" y="719918"/>
                    <a:pt x="519247" y="812800"/>
                    <a:pt x="404671" y="812800"/>
                  </a:cubicBezTo>
                  <a:lnTo>
                    <a:pt x="207457" y="812800"/>
                  </a:lnTo>
                  <a:cubicBezTo>
                    <a:pt x="92882" y="812800"/>
                    <a:pt x="0" y="719918"/>
                    <a:pt x="0" y="605343"/>
                  </a:cubicBezTo>
                  <a:lnTo>
                    <a:pt x="0" y="207457"/>
                  </a:lnTo>
                  <a:cubicBezTo>
                    <a:pt x="0" y="92882"/>
                    <a:pt x="92882" y="0"/>
                    <a:pt x="207457" y="0"/>
                  </a:cubicBezTo>
                  <a:close/>
                </a:path>
              </a:pathLst>
            </a:custGeom>
            <a:blipFill>
              <a:blip r:embed="rId6"/>
              <a:stretch>
                <a:fillRect l="-38521" t="0" r="-38521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453992" y="4141085"/>
            <a:ext cx="3731811" cy="4955195"/>
            <a:chOff x="0" y="0"/>
            <a:chExt cx="612129" cy="8128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12129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29">
                  <a:moveTo>
                    <a:pt x="404671" y="0"/>
                  </a:moveTo>
                  <a:lnTo>
                    <a:pt x="207457" y="0"/>
                  </a:lnTo>
                  <a:cubicBezTo>
                    <a:pt x="92882" y="0"/>
                    <a:pt x="0" y="92882"/>
                    <a:pt x="0" y="207457"/>
                  </a:cubicBezTo>
                  <a:lnTo>
                    <a:pt x="0" y="605343"/>
                  </a:lnTo>
                  <a:cubicBezTo>
                    <a:pt x="0" y="719918"/>
                    <a:pt x="92882" y="812800"/>
                    <a:pt x="207457" y="812800"/>
                  </a:cubicBezTo>
                  <a:lnTo>
                    <a:pt x="404671" y="812800"/>
                  </a:lnTo>
                  <a:cubicBezTo>
                    <a:pt x="519247" y="812800"/>
                    <a:pt x="612129" y="719918"/>
                    <a:pt x="612129" y="605343"/>
                  </a:cubicBezTo>
                  <a:lnTo>
                    <a:pt x="612129" y="207457"/>
                  </a:lnTo>
                  <a:cubicBezTo>
                    <a:pt x="612129" y="92882"/>
                    <a:pt x="519247" y="0"/>
                    <a:pt x="404671" y="0"/>
                  </a:cubicBezTo>
                  <a:close/>
                </a:path>
              </a:pathLst>
            </a:custGeom>
            <a:blipFill>
              <a:blip r:embed="rId7"/>
              <a:stretch>
                <a:fillRect l="-49586" t="0" r="-4958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936413" y="3336236"/>
            <a:ext cx="3731811" cy="4955195"/>
            <a:chOff x="0" y="0"/>
            <a:chExt cx="612129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129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29">
                  <a:moveTo>
                    <a:pt x="207457" y="0"/>
                  </a:moveTo>
                  <a:lnTo>
                    <a:pt x="404671" y="0"/>
                  </a:lnTo>
                  <a:cubicBezTo>
                    <a:pt x="519247" y="0"/>
                    <a:pt x="612129" y="92882"/>
                    <a:pt x="612129" y="207457"/>
                  </a:cubicBezTo>
                  <a:lnTo>
                    <a:pt x="612129" y="605343"/>
                  </a:lnTo>
                  <a:cubicBezTo>
                    <a:pt x="612129" y="719918"/>
                    <a:pt x="519247" y="812800"/>
                    <a:pt x="404671" y="812800"/>
                  </a:cubicBezTo>
                  <a:lnTo>
                    <a:pt x="207457" y="812800"/>
                  </a:lnTo>
                  <a:cubicBezTo>
                    <a:pt x="92882" y="812800"/>
                    <a:pt x="0" y="719918"/>
                    <a:pt x="0" y="605343"/>
                  </a:cubicBezTo>
                  <a:lnTo>
                    <a:pt x="0" y="207457"/>
                  </a:lnTo>
                  <a:cubicBezTo>
                    <a:pt x="0" y="92882"/>
                    <a:pt x="92882" y="0"/>
                    <a:pt x="207457" y="0"/>
                  </a:cubicBezTo>
                  <a:close/>
                </a:path>
              </a:pathLst>
            </a:custGeom>
            <a:blipFill>
              <a:blip r:embed="rId8"/>
              <a:stretch>
                <a:fillRect l="-49555" t="0" r="-49555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692202" y="628650"/>
            <a:ext cx="7244376" cy="14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6"/>
              </a:lnSpc>
            </a:pPr>
            <a:r>
              <a:rPr lang="en-US" sz="7240">
                <a:solidFill>
                  <a:srgbClr val="438715"/>
                </a:solidFill>
                <a:latin typeface="Mont"/>
                <a:ea typeface="Mont"/>
                <a:cs typeface="Mont"/>
                <a:sym typeface="Mont"/>
              </a:rPr>
              <a:t>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202" y="4043540"/>
            <a:ext cx="6808602" cy="182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476" i="true">
                <a:solidFill>
                  <a:srgbClr val="0F4C38"/>
                </a:solidFill>
                <a:latin typeface="Mont Italics"/>
                <a:ea typeface="Mont Italics"/>
                <a:cs typeface="Mont Italics"/>
                <a:sym typeface="Mont Italics"/>
              </a:rPr>
              <a:t>Evaluación comparativa de arquitecturas convolucionales para el diagnóstico de enfermedades en cultivos de hortalizas en invernadero en dispositivos de bajo costo</a:t>
            </a:r>
          </a:p>
        </p:txBody>
      </p:sp>
      <p:sp>
        <p:nvSpPr>
          <p:cNvPr name="Freeform 21" id="21"/>
          <p:cNvSpPr/>
          <p:nvPr/>
        </p:nvSpPr>
        <p:spPr>
          <a:xfrm flipH="true" flipV="true" rot="0">
            <a:off x="15282244" y="9030994"/>
            <a:ext cx="343497" cy="340370"/>
          </a:xfrm>
          <a:custGeom>
            <a:avLst/>
            <a:gdLst/>
            <a:ahLst/>
            <a:cxnLst/>
            <a:rect r="r" b="b" t="t" l="l"/>
            <a:pathLst>
              <a:path h="340370" w="343497">
                <a:moveTo>
                  <a:pt x="343497" y="340370"/>
                </a:moveTo>
                <a:lnTo>
                  <a:pt x="0" y="340370"/>
                </a:lnTo>
                <a:lnTo>
                  <a:pt x="0" y="0"/>
                </a:lnTo>
                <a:lnTo>
                  <a:pt x="343497" y="0"/>
                </a:lnTo>
                <a:lnTo>
                  <a:pt x="343497" y="34037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36" t="-102588" r="-284276" b="-158505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65420" y="6260482"/>
            <a:ext cx="6808602" cy="5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1476" i="true">
                <a:solidFill>
                  <a:srgbClr val="0F4C38"/>
                </a:solidFill>
                <a:latin typeface="Mont Italics"/>
                <a:ea typeface="Mont Italics"/>
                <a:cs typeface="Mont Italics"/>
                <a:sym typeface="Mont Italics"/>
              </a:rPr>
              <a:t>Manuela Jiménez A., Santiago Cardona J., Juan José Gabriel Cañón D., Juan Camilo Salazar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2585638" y="4534777"/>
            <a:ext cx="11346170" cy="20489698"/>
          </a:xfrm>
          <a:custGeom>
            <a:avLst/>
            <a:gdLst/>
            <a:ahLst/>
            <a:cxnLst/>
            <a:rect r="r" b="b" t="t" l="l"/>
            <a:pathLst>
              <a:path h="20489698" w="11346170">
                <a:moveTo>
                  <a:pt x="0" y="20489698"/>
                </a:moveTo>
                <a:lnTo>
                  <a:pt x="11346170" y="20489698"/>
                </a:lnTo>
                <a:lnTo>
                  <a:pt x="11346170" y="0"/>
                </a:lnTo>
                <a:lnTo>
                  <a:pt x="0" y="0"/>
                </a:lnTo>
                <a:lnTo>
                  <a:pt x="0" y="204896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353559" y="4917108"/>
            <a:ext cx="5998433" cy="974745"/>
          </a:xfrm>
          <a:custGeom>
            <a:avLst/>
            <a:gdLst/>
            <a:ahLst/>
            <a:cxnLst/>
            <a:rect r="r" b="b" t="t" l="l"/>
            <a:pathLst>
              <a:path h="974745" w="5998433">
                <a:moveTo>
                  <a:pt x="0" y="0"/>
                </a:moveTo>
                <a:lnTo>
                  <a:pt x="5998433" y="0"/>
                </a:lnTo>
                <a:lnTo>
                  <a:pt x="5998433" y="974746"/>
                </a:lnTo>
                <a:lnTo>
                  <a:pt x="0" y="974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38669" y="3656416"/>
            <a:ext cx="2966043" cy="2980234"/>
          </a:xfrm>
          <a:custGeom>
            <a:avLst/>
            <a:gdLst/>
            <a:ahLst/>
            <a:cxnLst/>
            <a:rect r="r" b="b" t="t" l="l"/>
            <a:pathLst>
              <a:path h="2980234" w="2966043">
                <a:moveTo>
                  <a:pt x="0" y="0"/>
                </a:moveTo>
                <a:lnTo>
                  <a:pt x="2966043" y="0"/>
                </a:lnTo>
                <a:lnTo>
                  <a:pt x="2966043" y="2980235"/>
                </a:lnTo>
                <a:lnTo>
                  <a:pt x="0" y="2980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68442" t="-363046" r="-365011" b="-366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63886" y="1520023"/>
            <a:ext cx="5405034" cy="7176943"/>
            <a:chOff x="0" y="0"/>
            <a:chExt cx="61212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129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29">
                  <a:moveTo>
                    <a:pt x="143235" y="0"/>
                  </a:moveTo>
                  <a:lnTo>
                    <a:pt x="468893" y="0"/>
                  </a:lnTo>
                  <a:cubicBezTo>
                    <a:pt x="548000" y="0"/>
                    <a:pt x="612129" y="64129"/>
                    <a:pt x="612129" y="143235"/>
                  </a:cubicBezTo>
                  <a:lnTo>
                    <a:pt x="612129" y="669565"/>
                  </a:lnTo>
                  <a:cubicBezTo>
                    <a:pt x="612129" y="748671"/>
                    <a:pt x="548000" y="812800"/>
                    <a:pt x="468893" y="812800"/>
                  </a:cubicBezTo>
                  <a:lnTo>
                    <a:pt x="143235" y="812800"/>
                  </a:lnTo>
                  <a:cubicBezTo>
                    <a:pt x="64129" y="812800"/>
                    <a:pt x="0" y="748671"/>
                    <a:pt x="0" y="669565"/>
                  </a:cubicBezTo>
                  <a:lnTo>
                    <a:pt x="0" y="143235"/>
                  </a:lnTo>
                  <a:cubicBezTo>
                    <a:pt x="0" y="64129"/>
                    <a:pt x="64129" y="0"/>
                    <a:pt x="143235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518" r="0" b="-651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225000" y="2886782"/>
            <a:ext cx="2541714" cy="2515801"/>
          </a:xfrm>
          <a:custGeom>
            <a:avLst/>
            <a:gdLst/>
            <a:ahLst/>
            <a:cxnLst/>
            <a:rect r="r" b="b" t="t" l="l"/>
            <a:pathLst>
              <a:path h="2515801" w="2541714">
                <a:moveTo>
                  <a:pt x="0" y="0"/>
                </a:moveTo>
                <a:lnTo>
                  <a:pt x="2541714" y="0"/>
                </a:lnTo>
                <a:lnTo>
                  <a:pt x="2541714" y="2515801"/>
                </a:lnTo>
                <a:lnTo>
                  <a:pt x="0" y="251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065" t="-90400" r="-34143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63070"/>
            <a:ext cx="8780006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Agricultura de precisiòn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35947"/>
            <a:ext cx="7230023" cy="129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6256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Introducciòn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41488"/>
            <a:ext cx="7370740" cy="331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6"/>
              </a:lnSpc>
            </a:pPr>
          </a:p>
          <a:p>
            <a:pPr algn="just" marL="445183" indent="-222592" lvl="1">
              <a:lnSpc>
                <a:spcPts val="2886"/>
              </a:lnSpc>
              <a:buFont typeface="Arial"/>
              <a:buChar char="•"/>
            </a:pPr>
            <a:r>
              <a:rPr lang="en-US" sz="2061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 detección tradicional depende de inspección visual (subjetiva y costosa).</a:t>
            </a:r>
          </a:p>
          <a:p>
            <a:pPr algn="just" marL="445183" indent="-222592" lvl="1">
              <a:lnSpc>
                <a:spcPts val="2886"/>
              </a:lnSpc>
              <a:buFont typeface="Arial"/>
              <a:buChar char="•"/>
            </a:pPr>
            <a:r>
              <a:rPr lang="en-US" sz="2061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Las redes neuronales convolucionales (CNN) automatizan el diagnóstico foliar.</a:t>
            </a:r>
          </a:p>
          <a:p>
            <a:pPr algn="just" marL="445183" indent="-222592" lvl="1">
              <a:lnSpc>
                <a:spcPts val="2886"/>
              </a:lnSpc>
              <a:buFont typeface="Arial"/>
              <a:buChar char="•"/>
            </a:pPr>
            <a:r>
              <a:rPr lang="en-US" sz="2061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Desafío: alto consumo de GPU → no viable en dispositivos de bajo costo. (Rasberry, arduino, pycom)</a:t>
            </a:r>
          </a:p>
          <a:p>
            <a:pPr algn="just">
              <a:lnSpc>
                <a:spcPts val="288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15221" y="3042257"/>
            <a:ext cx="2561274" cy="173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1"/>
              </a:lnSpc>
            </a:pPr>
            <a:r>
              <a:rPr lang="en-US" b="true" sz="8408" spc="-723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16%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649" y="6612949"/>
            <a:ext cx="9372217" cy="100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603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Las enfermedades de plantas en cultivos provocan hasta 16 % de pérdidas globales de producción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399440" y="4734986"/>
            <a:ext cx="3042850" cy="1605104"/>
          </a:xfrm>
          <a:custGeom>
            <a:avLst/>
            <a:gdLst/>
            <a:ahLst/>
            <a:cxnLst/>
            <a:rect r="r" b="b" t="t" l="l"/>
            <a:pathLst>
              <a:path h="1605104" w="3042850">
                <a:moveTo>
                  <a:pt x="0" y="0"/>
                </a:moveTo>
                <a:lnTo>
                  <a:pt x="3042851" y="0"/>
                </a:lnTo>
                <a:lnTo>
                  <a:pt x="3042851" y="1605103"/>
                </a:lnTo>
                <a:lnTo>
                  <a:pt x="0" y="1605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3186" y="7696283"/>
            <a:ext cx="9372217" cy="100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603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Objetivo: encontrar modelos CNN livianos que equilibren precisión y eficiencia.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8689" y="-1142688"/>
            <a:ext cx="10049869" cy="6083116"/>
            <a:chOff x="0" y="0"/>
            <a:chExt cx="1734884" cy="1050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4884" cy="1050113"/>
            </a:xfrm>
            <a:custGeom>
              <a:avLst/>
              <a:gdLst/>
              <a:ahLst/>
              <a:cxnLst/>
              <a:rect r="r" b="b" t="t" l="l"/>
              <a:pathLst>
                <a:path h="1050113" w="1734884">
                  <a:moveTo>
                    <a:pt x="77035" y="0"/>
                  </a:moveTo>
                  <a:lnTo>
                    <a:pt x="1657849" y="0"/>
                  </a:lnTo>
                  <a:cubicBezTo>
                    <a:pt x="1700394" y="0"/>
                    <a:pt x="1734884" y="34490"/>
                    <a:pt x="1734884" y="77035"/>
                  </a:cubicBezTo>
                  <a:lnTo>
                    <a:pt x="1734884" y="973078"/>
                  </a:lnTo>
                  <a:cubicBezTo>
                    <a:pt x="1734884" y="993509"/>
                    <a:pt x="1726768" y="1013103"/>
                    <a:pt x="1712321" y="1027550"/>
                  </a:cubicBezTo>
                  <a:cubicBezTo>
                    <a:pt x="1697874" y="1041997"/>
                    <a:pt x="1678280" y="1050113"/>
                    <a:pt x="1657849" y="1050113"/>
                  </a:cubicBezTo>
                  <a:lnTo>
                    <a:pt x="77035" y="1050113"/>
                  </a:lnTo>
                  <a:cubicBezTo>
                    <a:pt x="56604" y="1050113"/>
                    <a:pt x="37010" y="1041997"/>
                    <a:pt x="22563" y="1027550"/>
                  </a:cubicBezTo>
                  <a:cubicBezTo>
                    <a:pt x="8116" y="1013103"/>
                    <a:pt x="0" y="993509"/>
                    <a:pt x="0" y="973078"/>
                  </a:cubicBezTo>
                  <a:lnTo>
                    <a:pt x="0" y="77035"/>
                  </a:lnTo>
                  <a:cubicBezTo>
                    <a:pt x="0" y="56604"/>
                    <a:pt x="8116" y="37010"/>
                    <a:pt x="22563" y="22563"/>
                  </a:cubicBezTo>
                  <a:cubicBezTo>
                    <a:pt x="37010" y="8116"/>
                    <a:pt x="56604" y="0"/>
                    <a:pt x="77035" y="0"/>
                  </a:cubicBezTo>
                  <a:close/>
                </a:path>
              </a:pathLst>
            </a:custGeom>
            <a:blipFill>
              <a:blip r:embed="rId2"/>
              <a:stretch>
                <a:fillRect l="-3803" t="0" r="-3803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00223" y="9460250"/>
            <a:ext cx="2966043" cy="2980234"/>
          </a:xfrm>
          <a:custGeom>
            <a:avLst/>
            <a:gdLst/>
            <a:ahLst/>
            <a:cxnLst/>
            <a:rect r="r" b="b" t="t" l="l"/>
            <a:pathLst>
              <a:path h="2980234" w="2966043">
                <a:moveTo>
                  <a:pt x="0" y="0"/>
                </a:moveTo>
                <a:lnTo>
                  <a:pt x="2966043" y="0"/>
                </a:lnTo>
                <a:lnTo>
                  <a:pt x="2966043" y="2980235"/>
                </a:lnTo>
                <a:lnTo>
                  <a:pt x="0" y="298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8442" t="-363046" r="-365011" b="-366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54157" y="6868286"/>
            <a:ext cx="1978247" cy="321465"/>
          </a:xfrm>
          <a:custGeom>
            <a:avLst/>
            <a:gdLst/>
            <a:ahLst/>
            <a:cxnLst/>
            <a:rect r="r" b="b" t="t" l="l"/>
            <a:pathLst>
              <a:path h="321465" w="1978247">
                <a:moveTo>
                  <a:pt x="0" y="0"/>
                </a:moveTo>
                <a:lnTo>
                  <a:pt x="1978247" y="0"/>
                </a:lnTo>
                <a:lnTo>
                  <a:pt x="1978247" y="321466"/>
                </a:lnTo>
                <a:lnTo>
                  <a:pt x="0" y="321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84993" y="5845563"/>
            <a:ext cx="4011197" cy="2366912"/>
            <a:chOff x="0" y="0"/>
            <a:chExt cx="137744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744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7449">
                  <a:moveTo>
                    <a:pt x="193008" y="0"/>
                  </a:moveTo>
                  <a:lnTo>
                    <a:pt x="1184441" y="0"/>
                  </a:lnTo>
                  <a:cubicBezTo>
                    <a:pt x="1291037" y="0"/>
                    <a:pt x="1377449" y="86413"/>
                    <a:pt x="1377449" y="193008"/>
                  </a:cubicBezTo>
                  <a:lnTo>
                    <a:pt x="1377449" y="619792"/>
                  </a:lnTo>
                  <a:cubicBezTo>
                    <a:pt x="1377449" y="726387"/>
                    <a:pt x="1291037" y="812800"/>
                    <a:pt x="1184441" y="812800"/>
                  </a:cubicBezTo>
                  <a:lnTo>
                    <a:pt x="193008" y="812800"/>
                  </a:lnTo>
                  <a:cubicBezTo>
                    <a:pt x="86413" y="812800"/>
                    <a:pt x="0" y="726387"/>
                    <a:pt x="0" y="619792"/>
                  </a:cubicBezTo>
                  <a:lnTo>
                    <a:pt x="0" y="193008"/>
                  </a:lnTo>
                  <a:cubicBezTo>
                    <a:pt x="0" y="86413"/>
                    <a:pt x="86413" y="0"/>
                    <a:pt x="1930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454" r="0" b="-6454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5400000">
            <a:off x="8383023" y="6868286"/>
            <a:ext cx="1978247" cy="321465"/>
          </a:xfrm>
          <a:custGeom>
            <a:avLst/>
            <a:gdLst/>
            <a:ahLst/>
            <a:cxnLst/>
            <a:rect r="r" b="b" t="t" l="l"/>
            <a:pathLst>
              <a:path h="321465" w="1978247">
                <a:moveTo>
                  <a:pt x="0" y="0"/>
                </a:moveTo>
                <a:lnTo>
                  <a:pt x="1978247" y="0"/>
                </a:lnTo>
                <a:lnTo>
                  <a:pt x="1978247" y="321466"/>
                </a:lnTo>
                <a:lnTo>
                  <a:pt x="0" y="321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13859" y="5845563"/>
            <a:ext cx="4011197" cy="2366912"/>
            <a:chOff x="0" y="0"/>
            <a:chExt cx="137744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744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7449">
                  <a:moveTo>
                    <a:pt x="193008" y="0"/>
                  </a:moveTo>
                  <a:lnTo>
                    <a:pt x="1184441" y="0"/>
                  </a:lnTo>
                  <a:cubicBezTo>
                    <a:pt x="1291037" y="0"/>
                    <a:pt x="1377449" y="86413"/>
                    <a:pt x="1377449" y="193008"/>
                  </a:cubicBezTo>
                  <a:lnTo>
                    <a:pt x="1377449" y="619792"/>
                  </a:lnTo>
                  <a:cubicBezTo>
                    <a:pt x="1377449" y="726387"/>
                    <a:pt x="1291037" y="812800"/>
                    <a:pt x="1184441" y="812800"/>
                  </a:cubicBezTo>
                  <a:lnTo>
                    <a:pt x="193008" y="812800"/>
                  </a:lnTo>
                  <a:cubicBezTo>
                    <a:pt x="86413" y="812800"/>
                    <a:pt x="0" y="726387"/>
                    <a:pt x="0" y="619792"/>
                  </a:cubicBezTo>
                  <a:lnTo>
                    <a:pt x="0" y="193008"/>
                  </a:lnTo>
                  <a:cubicBezTo>
                    <a:pt x="0" y="86413"/>
                    <a:pt x="86413" y="0"/>
                    <a:pt x="19300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489" r="0" b="-6489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33991" y="5335987"/>
            <a:ext cx="656074" cy="426161"/>
          </a:xfrm>
          <a:custGeom>
            <a:avLst/>
            <a:gdLst/>
            <a:ahLst/>
            <a:cxnLst/>
            <a:rect r="r" b="b" t="t" l="l"/>
            <a:pathLst>
              <a:path h="426161" w="656074">
                <a:moveTo>
                  <a:pt x="0" y="0"/>
                </a:moveTo>
                <a:lnTo>
                  <a:pt x="656074" y="0"/>
                </a:lnTo>
                <a:lnTo>
                  <a:pt x="656074" y="426161"/>
                </a:lnTo>
                <a:lnTo>
                  <a:pt x="0" y="426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2077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2548" y="1727835"/>
            <a:ext cx="7943046" cy="71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  <a:r>
              <a:rPr lang="en-US" sz="5713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Agriculture </a:t>
            </a:r>
            <a:r>
              <a:rPr lang="en-US" sz="5713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Sector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1440"/>
            <a:ext cx="9279989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Deep Learning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381" y="2517454"/>
            <a:ext cx="8595498" cy="20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Las CNN dominan el campo del diagnóstico foliar.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Modelos destacados: ResNet, DenseNet, VGG, YOLO.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Uso creciente de métricas de severidad y cuantificación del daño foliar.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Las CNN siguen siendo la referencia dominante (42.9 %).</a:t>
            </a:r>
          </a:p>
          <a:p>
            <a:pPr algn="just">
              <a:lnSpc>
                <a:spcPts val="26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577171" y="6000548"/>
            <a:ext cx="3553263" cy="22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6"/>
              </a:lnSpc>
            </a:pPr>
            <a:r>
              <a:rPr lang="en-US" sz="1818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El avance de las técnicas de aprendizaje profundo, en particular las redes neuronales convolucionales (CNN), ha cobrado gran relevancia en el sector agrícola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06037" y="6000548"/>
            <a:ext cx="3553263" cy="164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46"/>
              </a:lnSpc>
            </a:pPr>
            <a:r>
              <a:rPr lang="en-US" sz="1818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Implementar CNN en campo exige reducir consumo de memoria y CPU.</a:t>
            </a:r>
          </a:p>
          <a:p>
            <a:pPr algn="just">
              <a:lnSpc>
                <a:spcPts val="2546"/>
              </a:lnSpc>
            </a:pPr>
          </a:p>
          <a:p>
            <a:pPr algn="just">
              <a:lnSpc>
                <a:spcPts val="254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89223" y="5378578"/>
            <a:ext cx="2432356" cy="44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3617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CNN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90862" y="5335987"/>
            <a:ext cx="656074" cy="426161"/>
          </a:xfrm>
          <a:custGeom>
            <a:avLst/>
            <a:gdLst/>
            <a:ahLst/>
            <a:cxnLst/>
            <a:rect r="r" b="b" t="t" l="l"/>
            <a:pathLst>
              <a:path h="426161" w="656074">
                <a:moveTo>
                  <a:pt x="0" y="0"/>
                </a:moveTo>
                <a:lnTo>
                  <a:pt x="656074" y="0"/>
                </a:lnTo>
                <a:lnTo>
                  <a:pt x="656074" y="426161"/>
                </a:lnTo>
                <a:lnTo>
                  <a:pt x="0" y="426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2077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546094" y="5378578"/>
            <a:ext cx="2617227" cy="44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3617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Desafios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759549" y="3357421"/>
            <a:ext cx="3042850" cy="1605104"/>
          </a:xfrm>
          <a:custGeom>
            <a:avLst/>
            <a:gdLst/>
            <a:ahLst/>
            <a:cxnLst/>
            <a:rect r="r" b="b" t="t" l="l"/>
            <a:pathLst>
              <a:path h="1605104" w="3042850">
                <a:moveTo>
                  <a:pt x="0" y="0"/>
                </a:moveTo>
                <a:lnTo>
                  <a:pt x="3042850" y="0"/>
                </a:lnTo>
                <a:lnTo>
                  <a:pt x="3042850" y="1605104"/>
                </a:lnTo>
                <a:lnTo>
                  <a:pt x="0" y="1605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479" y="6788011"/>
            <a:ext cx="11663163" cy="2682528"/>
          </a:xfrm>
          <a:custGeom>
            <a:avLst/>
            <a:gdLst/>
            <a:ahLst/>
            <a:cxnLst/>
            <a:rect r="r" b="b" t="t" l="l"/>
            <a:pathLst>
              <a:path h="2682528" w="11663163">
                <a:moveTo>
                  <a:pt x="0" y="0"/>
                </a:moveTo>
                <a:lnTo>
                  <a:pt x="11663163" y="0"/>
                </a:lnTo>
                <a:lnTo>
                  <a:pt x="11663163" y="2682527"/>
                </a:lnTo>
                <a:lnTo>
                  <a:pt x="0" y="268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75406" y="7403012"/>
            <a:ext cx="5998433" cy="974745"/>
          </a:xfrm>
          <a:custGeom>
            <a:avLst/>
            <a:gdLst/>
            <a:ahLst/>
            <a:cxnLst/>
            <a:rect r="r" b="b" t="t" l="l"/>
            <a:pathLst>
              <a:path h="974745" w="5998433">
                <a:moveTo>
                  <a:pt x="0" y="0"/>
                </a:moveTo>
                <a:lnTo>
                  <a:pt x="5998433" y="0"/>
                </a:lnTo>
                <a:lnTo>
                  <a:pt x="5998433" y="974746"/>
                </a:lnTo>
                <a:lnTo>
                  <a:pt x="0" y="974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68920" y="2700561"/>
            <a:ext cx="2966043" cy="2980234"/>
          </a:xfrm>
          <a:custGeom>
            <a:avLst/>
            <a:gdLst/>
            <a:ahLst/>
            <a:cxnLst/>
            <a:rect r="r" b="b" t="t" l="l"/>
            <a:pathLst>
              <a:path h="2980234" w="2966043">
                <a:moveTo>
                  <a:pt x="0" y="0"/>
                </a:moveTo>
                <a:lnTo>
                  <a:pt x="2966043" y="0"/>
                </a:lnTo>
                <a:lnTo>
                  <a:pt x="2966043" y="2980234"/>
                </a:lnTo>
                <a:lnTo>
                  <a:pt x="0" y="298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68442" t="-363046" r="-365011" b="-3664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85733" y="4005927"/>
            <a:ext cx="5405034" cy="7176943"/>
            <a:chOff x="0" y="0"/>
            <a:chExt cx="61212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129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29">
                  <a:moveTo>
                    <a:pt x="143235" y="0"/>
                  </a:moveTo>
                  <a:lnTo>
                    <a:pt x="468893" y="0"/>
                  </a:lnTo>
                  <a:cubicBezTo>
                    <a:pt x="548000" y="0"/>
                    <a:pt x="612129" y="64129"/>
                    <a:pt x="612129" y="143235"/>
                  </a:cubicBezTo>
                  <a:lnTo>
                    <a:pt x="612129" y="669565"/>
                  </a:lnTo>
                  <a:cubicBezTo>
                    <a:pt x="612129" y="748671"/>
                    <a:pt x="548000" y="812800"/>
                    <a:pt x="468893" y="812800"/>
                  </a:cubicBezTo>
                  <a:lnTo>
                    <a:pt x="143235" y="812800"/>
                  </a:lnTo>
                  <a:cubicBezTo>
                    <a:pt x="64129" y="812800"/>
                    <a:pt x="0" y="748671"/>
                    <a:pt x="0" y="669565"/>
                  </a:cubicBezTo>
                  <a:lnTo>
                    <a:pt x="0" y="143235"/>
                  </a:lnTo>
                  <a:cubicBezTo>
                    <a:pt x="0" y="64129"/>
                    <a:pt x="64129" y="0"/>
                    <a:pt x="143235" y="0"/>
                  </a:cubicBezTo>
                  <a:close/>
                </a:path>
              </a:pathLst>
            </a:custGeom>
            <a:blipFill>
              <a:blip r:embed="rId7"/>
              <a:stretch>
                <a:fillRect l="-73529" t="0" r="-25644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527887" y="3286065"/>
            <a:ext cx="3042850" cy="1605104"/>
          </a:xfrm>
          <a:custGeom>
            <a:avLst/>
            <a:gdLst/>
            <a:ahLst/>
            <a:cxnLst/>
            <a:rect r="r" b="b" t="t" l="l"/>
            <a:pathLst>
              <a:path h="1605104" w="3042850">
                <a:moveTo>
                  <a:pt x="0" y="0"/>
                </a:moveTo>
                <a:lnTo>
                  <a:pt x="3042850" y="0"/>
                </a:lnTo>
                <a:lnTo>
                  <a:pt x="3042850" y="1605103"/>
                </a:lnTo>
                <a:lnTo>
                  <a:pt x="0" y="1605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81100"/>
            <a:ext cx="11334225" cy="14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  <a:r>
              <a:rPr lang="en-US" sz="5713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Pregunta de investigación:</a:t>
            </a:r>
          </a:p>
          <a:p>
            <a:pPr algn="l">
              <a:lnSpc>
                <a:spcPts val="3085"/>
              </a:lnSpc>
            </a:pPr>
          </a:p>
          <a:p>
            <a:pPr algn="l">
              <a:lnSpc>
                <a:spcPts val="308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74007"/>
            <a:ext cx="12484550" cy="145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¿Qué arquitecturas CNN ofrecen el mejor equilibrio entre precisión y uso de recursos de máquina para diagnóstico foliar en hortalizas de invernadero?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01777"/>
            <a:ext cx="10787646" cy="137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Analizar y comparar arquitecturas de redes convolucionales (CNN) con el fin de identificar que arquitectura de CNN es mas eficiente en terminos de uso de maquina y a la vez se sostiene una buena precisi`on, viable para ejecutarse en dispositivos de bajo costo y operar en campo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512" y="7795135"/>
            <a:ext cx="2462203" cy="152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Preparar el dataset (limpieza, normalización, particiones).</a:t>
            </a:r>
          </a:p>
          <a:p>
            <a:pPr algn="ctr">
              <a:lnSpc>
                <a:spcPts val="23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783228" y="7795135"/>
            <a:ext cx="2576497" cy="193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Entrenar modelos estándar y ligeros bajo el mismo protocolo.</a:t>
            </a:r>
          </a:p>
          <a:p>
            <a:pPr algn="ctr" marL="388618" indent="-194309" lvl="1">
              <a:lnSpc>
                <a:spcPts val="2519"/>
              </a:lnSpc>
              <a:buFont typeface="Arial"/>
              <a:buChar char="•"/>
            </a:pP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128999" y="7702425"/>
            <a:ext cx="1912450" cy="13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Medir tiempo e inferencia en CPU. </a:t>
            </a:r>
            <a:r>
              <a:rPr lang="en-US" sz="179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Entre otras metricas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5974" y="7545941"/>
            <a:ext cx="1871782" cy="177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3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Validar y recomendar el modelo más óptimo.</a:t>
            </a:r>
          </a:p>
          <a:p>
            <a:pPr algn="ctr">
              <a:lnSpc>
                <a:spcPts val="276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647118"/>
            <a:ext cx="12484550" cy="5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Objectivo General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886423"/>
            <a:ext cx="12484550" cy="5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Objectivos Especificos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1774" y="9627697"/>
            <a:ext cx="12125121" cy="1318607"/>
          </a:xfrm>
          <a:custGeom>
            <a:avLst/>
            <a:gdLst/>
            <a:ahLst/>
            <a:cxnLst/>
            <a:rect r="r" b="b" t="t" l="l"/>
            <a:pathLst>
              <a:path h="1318607" w="12125121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9669" y="5695217"/>
            <a:ext cx="308086" cy="301585"/>
          </a:xfrm>
          <a:custGeom>
            <a:avLst/>
            <a:gdLst/>
            <a:ahLst/>
            <a:cxnLst/>
            <a:rect r="r" b="b" t="t" l="l"/>
            <a:pathLst>
              <a:path h="301585" w="308086">
                <a:moveTo>
                  <a:pt x="0" y="0"/>
                </a:moveTo>
                <a:lnTo>
                  <a:pt x="308086" y="0"/>
                </a:lnTo>
                <a:lnTo>
                  <a:pt x="308086" y="301585"/>
                </a:lnTo>
                <a:lnTo>
                  <a:pt x="0" y="30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510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4862" y="1676968"/>
            <a:ext cx="1763345" cy="1771782"/>
          </a:xfrm>
          <a:custGeom>
            <a:avLst/>
            <a:gdLst/>
            <a:ahLst/>
            <a:cxnLst/>
            <a:rect r="r" b="b" t="t" l="l"/>
            <a:pathLst>
              <a:path h="1771782" w="1763345">
                <a:moveTo>
                  <a:pt x="0" y="0"/>
                </a:moveTo>
                <a:lnTo>
                  <a:pt x="1763345" y="0"/>
                </a:lnTo>
                <a:lnTo>
                  <a:pt x="1763345" y="1771782"/>
                </a:lnTo>
                <a:lnTo>
                  <a:pt x="0" y="177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8442" t="-363046" r="-365011" b="-366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83234" y="5695217"/>
            <a:ext cx="9762696" cy="4136736"/>
          </a:xfrm>
          <a:custGeom>
            <a:avLst/>
            <a:gdLst/>
            <a:ahLst/>
            <a:cxnLst/>
            <a:rect r="r" b="b" t="t" l="l"/>
            <a:pathLst>
              <a:path h="4136736" w="9762696">
                <a:moveTo>
                  <a:pt x="0" y="0"/>
                </a:moveTo>
                <a:lnTo>
                  <a:pt x="9762696" y="0"/>
                </a:lnTo>
                <a:lnTo>
                  <a:pt x="9762696" y="4136736"/>
                </a:lnTo>
                <a:lnTo>
                  <a:pt x="0" y="413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97502" y="1513461"/>
            <a:ext cx="5632156" cy="71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  <a:r>
              <a:rPr lang="en-US" sz="5713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y Metricas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6250"/>
            <a:ext cx="6063230" cy="208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0"/>
              </a:lnSpc>
            </a:pPr>
            <a:r>
              <a:rPr lang="en-US" sz="101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91" y="2596547"/>
            <a:ext cx="7079589" cy="439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Fuente: PlantVillage (Penn State University)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Cultivo: tomate (Solanum lycopersicum).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Total imágenes: 36 320 (10 clases: 9 enfermedades + 1 sana).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Formato: RGB 256×256 px → versiones 50×50 y 64×64 px (calidades JPEG 50–95).</a:t>
            </a:r>
          </a:p>
          <a:p>
            <a:pPr algn="just">
              <a:lnSpc>
                <a:spcPts val="2640"/>
              </a:lnSpc>
            </a:pPr>
          </a:p>
          <a:p>
            <a:pPr algn="just">
              <a:lnSpc>
                <a:spcPts val="2640"/>
              </a:lnSpc>
            </a:pPr>
            <a:r>
              <a:rPr lang="en-US" sz="1886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Desafíos principales:</a:t>
            </a:r>
          </a:p>
          <a:p>
            <a:pPr algn="just" marL="407196" indent="-203598" lvl="1">
              <a:lnSpc>
                <a:spcPts val="2640"/>
              </a:lnSpc>
              <a:buAutoNum type="arabicPeriod" startAt="1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Desbalance de clases.</a:t>
            </a:r>
          </a:p>
          <a:p>
            <a:pPr algn="just" marL="407196" indent="-203598" lvl="1">
              <a:lnSpc>
                <a:spcPts val="2640"/>
              </a:lnSpc>
              <a:buAutoNum type="arabicPeriod" startAt="1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Variabilidad intraclase.</a:t>
            </a:r>
          </a:p>
          <a:p>
            <a:pPr algn="just" marL="407196" indent="-203598" lvl="1">
              <a:lnSpc>
                <a:spcPts val="2640"/>
              </a:lnSpc>
              <a:buAutoNum type="arabicPeriod" startAt="1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Solapamiento interclase.</a:t>
            </a:r>
          </a:p>
          <a:p>
            <a:pPr algn="just">
              <a:lnSpc>
                <a:spcPts val="2640"/>
              </a:lnSpc>
            </a:pPr>
          </a:p>
          <a:p>
            <a:pPr algn="just">
              <a:lnSpc>
                <a:spcPts val="2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968920" y="431461"/>
            <a:ext cx="1570770" cy="7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2809" y="9258477"/>
            <a:ext cx="1620063" cy="28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2"/>
              </a:lnSpc>
            </a:pPr>
            <a:r>
              <a:rPr lang="en-US" sz="183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Website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4788" y="2304597"/>
            <a:ext cx="7079589" cy="339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Variables X: imágenes RGB (color, textura, forma).</a:t>
            </a:r>
          </a:p>
          <a:p>
            <a:pPr algn="just">
              <a:lnSpc>
                <a:spcPts val="2640"/>
              </a:lnSpc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Variable Y: tipo de enfermedad (10 clases).</a:t>
            </a:r>
          </a:p>
          <a:p>
            <a:pPr algn="just">
              <a:lnSpc>
                <a:spcPts val="2640"/>
              </a:lnSpc>
            </a:pPr>
          </a:p>
          <a:p>
            <a:pPr algn="just">
              <a:lnSpc>
                <a:spcPts val="2640"/>
              </a:lnSpc>
            </a:pPr>
            <a:r>
              <a:rPr lang="en-US" sz="1886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Métricas: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Accuracy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F1-Score Macro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Matriz de confusión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Precisión y Recall por clase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Tiempo de inferencia (CPU)</a:t>
            </a:r>
          </a:p>
          <a:p>
            <a:pPr algn="just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41774" y="9627697"/>
            <a:ext cx="12125121" cy="1318607"/>
          </a:xfrm>
          <a:custGeom>
            <a:avLst/>
            <a:gdLst/>
            <a:ahLst/>
            <a:cxnLst/>
            <a:rect r="r" b="b" t="t" l="l"/>
            <a:pathLst>
              <a:path h="1318607" w="12125121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9669" y="5695217"/>
            <a:ext cx="308086" cy="301585"/>
          </a:xfrm>
          <a:custGeom>
            <a:avLst/>
            <a:gdLst/>
            <a:ahLst/>
            <a:cxnLst/>
            <a:rect r="r" b="b" t="t" l="l"/>
            <a:pathLst>
              <a:path h="301585" w="308086">
                <a:moveTo>
                  <a:pt x="0" y="0"/>
                </a:moveTo>
                <a:lnTo>
                  <a:pt x="308086" y="0"/>
                </a:lnTo>
                <a:lnTo>
                  <a:pt x="308086" y="301585"/>
                </a:lnTo>
                <a:lnTo>
                  <a:pt x="0" y="30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510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4862" y="1676968"/>
            <a:ext cx="1763345" cy="1771782"/>
          </a:xfrm>
          <a:custGeom>
            <a:avLst/>
            <a:gdLst/>
            <a:ahLst/>
            <a:cxnLst/>
            <a:rect r="r" b="b" t="t" l="l"/>
            <a:pathLst>
              <a:path h="1771782" w="1763345">
                <a:moveTo>
                  <a:pt x="0" y="0"/>
                </a:moveTo>
                <a:lnTo>
                  <a:pt x="1763345" y="0"/>
                </a:lnTo>
                <a:lnTo>
                  <a:pt x="1763345" y="1771782"/>
                </a:lnTo>
                <a:lnTo>
                  <a:pt x="0" y="177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8442" t="-363046" r="-365011" b="-3664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7389" y="2034437"/>
            <a:ext cx="8290987" cy="4570406"/>
          </a:xfrm>
          <a:custGeom>
            <a:avLst/>
            <a:gdLst/>
            <a:ahLst/>
            <a:cxnLst/>
            <a:rect r="r" b="b" t="t" l="l"/>
            <a:pathLst>
              <a:path h="4570406" w="8290987">
                <a:moveTo>
                  <a:pt x="0" y="0"/>
                </a:moveTo>
                <a:lnTo>
                  <a:pt x="8290987" y="0"/>
                </a:lnTo>
                <a:lnTo>
                  <a:pt x="8290987" y="4570407"/>
                </a:lnTo>
                <a:lnTo>
                  <a:pt x="0" y="4570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62000"/>
            <a:ext cx="14690161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Metodologia y arquitectura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29662"/>
            <a:ext cx="7079589" cy="505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Preprocesamiento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: normalización, reducción de resolución, compresión JPEG.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M</a:t>
            </a: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odelado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: diseño base CNN (Conv2D + BatchNorm + ReLU + Pooling).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Ent</a:t>
            </a: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renamiento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: Adam/SGD, batch = 32, 40 épocas, 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s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em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il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 42.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Ev</a:t>
            </a:r>
            <a:r>
              <a:rPr lang="en-US" b="true" sz="1886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aluación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: accuracy, F1, tiempo, tamaño de modelo.</a:t>
            </a:r>
          </a:p>
          <a:p>
            <a:pPr algn="just">
              <a:lnSpc>
                <a:spcPts val="2640"/>
              </a:lnSpc>
            </a:pPr>
          </a:p>
          <a:p>
            <a:pPr algn="just">
              <a:lnSpc>
                <a:spcPts val="2640"/>
              </a:lnSpc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Implementado en TensorFlow/Keras usando tf.data.Dataset con prefetching y particiones estratificadas (60/20/20). Comparando 6 arquitecturas para comprender cuales es la mejor estructura que mantiene la precisiòn adecuada y un bajo consumo de recursos de maquina.</a:t>
            </a:r>
          </a:p>
          <a:p>
            <a:pPr algn="just">
              <a:lnSpc>
                <a:spcPts val="26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968920" y="431461"/>
            <a:ext cx="1570770" cy="7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2809" y="9258477"/>
            <a:ext cx="1620063" cy="28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2"/>
              </a:lnSpc>
            </a:pPr>
            <a:r>
              <a:rPr lang="en-US" sz="1839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15326" y="4093604"/>
            <a:ext cx="2879395" cy="28793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1468" y="3002994"/>
            <a:ext cx="2879395" cy="287939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315999" y="4118954"/>
            <a:ext cx="1954944" cy="429198"/>
          </a:xfrm>
          <a:custGeom>
            <a:avLst/>
            <a:gdLst/>
            <a:ahLst/>
            <a:cxnLst/>
            <a:rect r="r" b="b" t="t" l="l"/>
            <a:pathLst>
              <a:path h="429198" w="1954944">
                <a:moveTo>
                  <a:pt x="0" y="0"/>
                </a:moveTo>
                <a:lnTo>
                  <a:pt x="1954944" y="0"/>
                </a:lnTo>
                <a:lnTo>
                  <a:pt x="1954944" y="429199"/>
                </a:lnTo>
                <a:lnTo>
                  <a:pt x="0" y="42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9335" b="-5419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6530" y="6901005"/>
            <a:ext cx="1954944" cy="429198"/>
          </a:xfrm>
          <a:custGeom>
            <a:avLst/>
            <a:gdLst/>
            <a:ahLst/>
            <a:cxnLst/>
            <a:rect r="r" b="b" t="t" l="l"/>
            <a:pathLst>
              <a:path h="429198" w="1954944">
                <a:moveTo>
                  <a:pt x="0" y="0"/>
                </a:moveTo>
                <a:lnTo>
                  <a:pt x="1954944" y="0"/>
                </a:lnTo>
                <a:lnTo>
                  <a:pt x="1954944" y="429198"/>
                </a:lnTo>
                <a:lnTo>
                  <a:pt x="0" y="42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9335" b="-5419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813" y="8507481"/>
            <a:ext cx="2846705" cy="1501637"/>
          </a:xfrm>
          <a:custGeom>
            <a:avLst/>
            <a:gdLst/>
            <a:ahLst/>
            <a:cxnLst/>
            <a:rect r="r" b="b" t="t" l="l"/>
            <a:pathLst>
              <a:path h="1501637" w="2846705">
                <a:moveTo>
                  <a:pt x="0" y="0"/>
                </a:moveTo>
                <a:lnTo>
                  <a:pt x="2846705" y="0"/>
                </a:lnTo>
                <a:lnTo>
                  <a:pt x="2846705" y="1501638"/>
                </a:lnTo>
                <a:lnTo>
                  <a:pt x="0" y="150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6300" y="5675906"/>
            <a:ext cx="2879395" cy="287939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3715399" y="7284042"/>
            <a:ext cx="1954944" cy="429198"/>
          </a:xfrm>
          <a:custGeom>
            <a:avLst/>
            <a:gdLst/>
            <a:ahLst/>
            <a:cxnLst/>
            <a:rect r="r" b="b" t="t" l="l"/>
            <a:pathLst>
              <a:path h="429198" w="1954944">
                <a:moveTo>
                  <a:pt x="0" y="0"/>
                </a:moveTo>
                <a:lnTo>
                  <a:pt x="1954944" y="0"/>
                </a:lnTo>
                <a:lnTo>
                  <a:pt x="1954944" y="429198"/>
                </a:lnTo>
                <a:lnTo>
                  <a:pt x="0" y="42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9335" b="-54198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08966" y="3267011"/>
            <a:ext cx="8558665" cy="4072405"/>
          </a:xfrm>
          <a:custGeom>
            <a:avLst/>
            <a:gdLst/>
            <a:ahLst/>
            <a:cxnLst/>
            <a:rect r="r" b="b" t="t" l="l"/>
            <a:pathLst>
              <a:path h="4072405" w="8558665">
                <a:moveTo>
                  <a:pt x="0" y="0"/>
                </a:moveTo>
                <a:lnTo>
                  <a:pt x="8558664" y="0"/>
                </a:lnTo>
                <a:lnTo>
                  <a:pt x="8558664" y="4072405"/>
                </a:lnTo>
                <a:lnTo>
                  <a:pt x="0" y="407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32" r="-2032" b="-17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5053" y="1855700"/>
            <a:ext cx="10658052" cy="8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32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Evaluación comparativa de 6 variantes CNN:</a:t>
            </a:r>
          </a:p>
          <a:p>
            <a:pPr algn="l">
              <a:lnSpc>
                <a:spcPts val="1728"/>
              </a:lnSpc>
            </a:pPr>
          </a:p>
          <a:p>
            <a:pPr algn="l">
              <a:lnSpc>
                <a:spcPts val="1728"/>
              </a:lnSpc>
            </a:pPr>
            <a:r>
              <a:rPr lang="en-US" sz="32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 %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8539"/>
            <a:ext cx="10995659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Resultados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40981" y="431461"/>
            <a:ext cx="1826650" cy="7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2729" y="3453948"/>
            <a:ext cx="1906230" cy="48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4004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0.938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27949" y="4222748"/>
            <a:ext cx="1944273" cy="27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</a:pPr>
            <a:r>
              <a:rPr lang="en-US" sz="2207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Extra dense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82110" y="6412932"/>
            <a:ext cx="1906230" cy="48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4004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0.936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37201" y="7009536"/>
            <a:ext cx="1944273" cy="27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</a:pPr>
            <a:r>
              <a:rPr lang="en-US" sz="2207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More layers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77365" y="6632268"/>
            <a:ext cx="1906230" cy="48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4004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0.920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15399" y="7215591"/>
            <a:ext cx="1954944" cy="45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b="true" sz="2207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Base original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813" y="8507481"/>
            <a:ext cx="2846705" cy="1501637"/>
          </a:xfrm>
          <a:custGeom>
            <a:avLst/>
            <a:gdLst/>
            <a:ahLst/>
            <a:cxnLst/>
            <a:rect r="r" b="b" t="t" l="l"/>
            <a:pathLst>
              <a:path h="1501637" w="2846705">
                <a:moveTo>
                  <a:pt x="0" y="0"/>
                </a:moveTo>
                <a:lnTo>
                  <a:pt x="2846705" y="0"/>
                </a:lnTo>
                <a:lnTo>
                  <a:pt x="2846705" y="1501638"/>
                </a:lnTo>
                <a:lnTo>
                  <a:pt x="0" y="1501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1053" y="2715166"/>
            <a:ext cx="7999788" cy="3899896"/>
          </a:xfrm>
          <a:custGeom>
            <a:avLst/>
            <a:gdLst/>
            <a:ahLst/>
            <a:cxnLst/>
            <a:rect r="r" b="b" t="t" l="l"/>
            <a:pathLst>
              <a:path h="3899896" w="7999788">
                <a:moveTo>
                  <a:pt x="0" y="0"/>
                </a:moveTo>
                <a:lnTo>
                  <a:pt x="7999788" y="0"/>
                </a:lnTo>
                <a:lnTo>
                  <a:pt x="7999788" y="3899896"/>
                </a:lnTo>
                <a:lnTo>
                  <a:pt x="0" y="3899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9664677" y="2912420"/>
          <a:ext cx="9429750" cy="4400550"/>
        </p:xfrm>
        <a:graphic>
          <a:graphicData uri="http://schemas.openxmlformats.org/presentationml/2006/ole">
            <p:oleObj imgW="11315700" imgH="6286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197504" y="2096647"/>
            <a:ext cx="4670281" cy="35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2"/>
              </a:lnSpc>
            </a:pPr>
            <a:r>
              <a:rPr lang="en-US" sz="28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Precisión y Recall Macro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8539"/>
            <a:ext cx="10995659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40981" y="431461"/>
            <a:ext cx="1826650" cy="7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7949" y="4222748"/>
            <a:ext cx="1944273" cy="27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</a:pPr>
            <a:r>
              <a:rPr lang="en-US" sz="2207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Extra dense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1701" y="2096647"/>
            <a:ext cx="8396299" cy="35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2"/>
              </a:lnSpc>
            </a:pPr>
            <a:r>
              <a:rPr lang="en-US" sz="28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Métricas globales y costo computacional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71046" y="7117112"/>
            <a:ext cx="7079589" cy="13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Extra dense = modelo más adecuado para implementación en dispositivos de bajo cos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t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o (b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lance entre rendimiento, memoria y tiempo).</a:t>
            </a:r>
          </a:p>
          <a:p>
            <a:pPr algn="just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673" y="9040325"/>
            <a:ext cx="2846705" cy="1501637"/>
          </a:xfrm>
          <a:custGeom>
            <a:avLst/>
            <a:gdLst/>
            <a:ahLst/>
            <a:cxnLst/>
            <a:rect r="r" b="b" t="t" l="l"/>
            <a:pathLst>
              <a:path h="1501637" w="2846705">
                <a:moveTo>
                  <a:pt x="0" y="0"/>
                </a:moveTo>
                <a:lnTo>
                  <a:pt x="2846705" y="0"/>
                </a:lnTo>
                <a:lnTo>
                  <a:pt x="2846705" y="1501637"/>
                </a:lnTo>
                <a:lnTo>
                  <a:pt x="0" y="150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0438" y="1518693"/>
            <a:ext cx="9718530" cy="8212158"/>
          </a:xfrm>
          <a:custGeom>
            <a:avLst/>
            <a:gdLst/>
            <a:ahLst/>
            <a:cxnLst/>
            <a:rect r="r" b="b" t="t" l="l"/>
            <a:pathLst>
              <a:path h="8212158" w="9718530">
                <a:moveTo>
                  <a:pt x="0" y="0"/>
                </a:moveTo>
                <a:lnTo>
                  <a:pt x="9718530" y="0"/>
                </a:lnTo>
                <a:lnTo>
                  <a:pt x="9718530" y="8212158"/>
                </a:lnTo>
                <a:lnTo>
                  <a:pt x="0" y="821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50023"/>
            <a:ext cx="6954192" cy="2990302"/>
          </a:xfrm>
          <a:custGeom>
            <a:avLst/>
            <a:gdLst/>
            <a:ahLst/>
            <a:cxnLst/>
            <a:rect r="r" b="b" t="t" l="l"/>
            <a:pathLst>
              <a:path h="2990302" w="6954192">
                <a:moveTo>
                  <a:pt x="0" y="0"/>
                </a:moveTo>
                <a:lnTo>
                  <a:pt x="6954192" y="0"/>
                </a:lnTo>
                <a:lnTo>
                  <a:pt x="6954192" y="2990302"/>
                </a:lnTo>
                <a:lnTo>
                  <a:pt x="0" y="299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504" y="2096647"/>
            <a:ext cx="4670281" cy="35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2"/>
              </a:lnSpc>
            </a:pPr>
            <a:r>
              <a:rPr lang="en-US" sz="2800" b="true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Matriz de confusion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8539"/>
            <a:ext cx="10995659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40981" y="431461"/>
            <a:ext cx="1826650" cy="73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7949" y="4222748"/>
            <a:ext cx="1944273" cy="27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</a:pPr>
            <a:r>
              <a:rPr lang="en-US" sz="2207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Extra dense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09809"/>
            <a:ext cx="5901899" cy="372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CNN = solución efectiva para diagnóstico foliar automatizado.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Extra dense y Base original alcanzan mejor relación precisión / eficiencia.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Modelos &lt; 1 MB → implementables en dispositivos de borde.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Modelos simplificados reducen consumo pero s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acrific</a:t>
            </a: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an exactitud.</a:t>
            </a:r>
          </a:p>
          <a:p>
            <a:pPr algn="just" marL="407196" indent="-203598" lvl="1">
              <a:lnSpc>
                <a:spcPts val="2640"/>
              </a:lnSpc>
              <a:buFont typeface="Arial"/>
              <a:buChar char="•"/>
            </a:pPr>
            <a:r>
              <a:rPr lang="en-US" sz="1886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Aplicable en escenarios reales de invernadero.</a:t>
            </a:r>
          </a:p>
          <a:p>
            <a:pPr algn="just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DAG3yNJCJWo</dc:identifier>
  <dcterms:modified xsi:type="dcterms:W3CDTF">2011-08-01T06:04:30Z</dcterms:modified>
  <cp:revision>1</cp:revision>
  <dc:title>White and Green Modern Agriculture Report Presentation</dc:title>
</cp:coreProperties>
</file>